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58" r:id="rId2"/>
    <p:sldId id="256" r:id="rId3"/>
    <p:sldId id="260" r:id="rId4"/>
    <p:sldId id="261" r:id="rId5"/>
    <p:sldId id="257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70000">
                <a:schemeClr val="bg1"/>
              </a:gs>
              <a:gs pos="100000">
                <a:schemeClr val="accent5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3231" y="184418"/>
            <a:ext cx="6237514" cy="260232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n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у Детского сада </a:t>
            </a:r>
            <a:r>
              <a:rPr lang="ru-RU" sz="6000" b="1" dirty="0" smtClean="0">
                <a:ln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  <a:t/>
            </a:r>
            <a:br>
              <a:rPr lang="ru-RU" sz="6000" b="1" dirty="0" smtClean="0">
                <a:ln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</a:br>
            <a:r>
              <a:rPr lang="ru-RU" sz="60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  <a:t>«</a:t>
            </a:r>
            <a:r>
              <a:rPr lang="ru-RU" sz="60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yrillicOld" pitchFamily="2" charset="0"/>
              </a:rPr>
              <a:t>ПАРМА»</a:t>
            </a:r>
            <a:br>
              <a:rPr lang="ru-RU" sz="60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yrillicOld" pitchFamily="2" charset="0"/>
              </a:rPr>
            </a:br>
            <a:r>
              <a:rPr lang="ru-RU" sz="5600" dirty="0" smtClean="0">
                <a:solidFill>
                  <a:schemeClr val="accent3">
                    <a:lumMod val="50000"/>
                  </a:schemeClr>
                </a:solidFill>
                <a:latin typeface="Segoe Print" pitchFamily="2" charset="0"/>
              </a:rPr>
              <a:t>«</a:t>
            </a:r>
            <a:r>
              <a:rPr lang="ru-RU" sz="5600" b="1" dirty="0" smtClean="0">
                <a:solidFill>
                  <a:schemeClr val="accent3">
                    <a:lumMod val="50000"/>
                  </a:schemeClr>
                </a:solidFill>
                <a:latin typeface="Segoe Print" pitchFamily="2" charset="0"/>
              </a:rPr>
              <a:t>Есть идея</a:t>
            </a:r>
            <a:r>
              <a:rPr lang="ru-RU" sz="8000" dirty="0" smtClean="0">
                <a:ln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egoe Print" pitchFamily="2" charset="0"/>
              </a:rPr>
              <a:t>!</a:t>
            </a:r>
            <a:r>
              <a:rPr lang="ru-RU" sz="5600" dirty="0" smtClean="0">
                <a:ln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egoe Print" pitchFamily="2" charset="0"/>
              </a:rPr>
              <a:t>»</a:t>
            </a:r>
            <a:r>
              <a:rPr lang="ru-RU" sz="5600" b="1" dirty="0" smtClean="0">
                <a:ln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egoe Print" pitchFamily="2" charset="0"/>
              </a:rPr>
              <a:t> </a:t>
            </a:r>
            <a:endParaRPr lang="ru-RU" sz="5600" b="1" dirty="0">
              <a:ln/>
              <a:solidFill>
                <a:schemeClr val="accent3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Segoe Print" pitchFamily="2" charset="0"/>
            </a:endParaRPr>
          </a:p>
        </p:txBody>
      </p:sp>
      <p:pic>
        <p:nvPicPr>
          <p:cNvPr id="1026" name="Picture 2" descr="C:\Users\Владелец\Desktop\парма лого круг пнг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516" y="119743"/>
            <a:ext cx="1393372" cy="139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66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Овал 19"/>
          <p:cNvSpPr/>
          <p:nvPr/>
        </p:nvSpPr>
        <p:spPr>
          <a:xfrm>
            <a:off x="1621971" y="555172"/>
            <a:ext cx="6095999" cy="5627914"/>
          </a:xfrm>
          <a:prstGeom prst="ellipse">
            <a:avLst/>
          </a:prstGeom>
          <a:solidFill>
            <a:schemeClr val="bg1">
              <a:alpha val="94000"/>
            </a:schemeClr>
          </a:solidFill>
          <a:ln w="180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393064" y="1361363"/>
            <a:ext cx="4357872" cy="4135271"/>
          </a:xfrm>
          <a:prstGeom prst="ellipse">
            <a:avLst/>
          </a:prstGeom>
          <a:noFill/>
          <a:ln w="603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/>
          <p:cNvSpPr>
            <a:spLocks noGrp="1"/>
          </p:cNvSpPr>
          <p:nvPr>
            <p:ph type="ctrTitle"/>
          </p:nvPr>
        </p:nvSpPr>
        <p:spPr>
          <a:xfrm>
            <a:off x="2198914" y="1752599"/>
            <a:ext cx="4552021" cy="267788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       конкурс-акция    </a:t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    </a:t>
            </a: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  <a:latin typeface="Segoe Print" pitchFamily="2" charset="0"/>
              </a:rPr>
              <a:t>«</a:t>
            </a: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Segoe Print" pitchFamily="2" charset="0"/>
                <a:cs typeface="Aharoni" pitchFamily="2" charset="-79"/>
              </a:rPr>
              <a:t>Весеннее</a:t>
            </a: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Aharoni" pitchFamily="2" charset="-79"/>
              </a:rPr>
              <a:t>         </a:t>
            </a:r>
            <a:b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Aharoni" pitchFamily="2" charset="-79"/>
              </a:rPr>
            </a:br>
            <a:r>
              <a:rPr lang="ru-RU" sz="54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Aharoni" pitchFamily="2" charset="-79"/>
              </a:rPr>
              <a:t>  </a:t>
            </a:r>
            <a:r>
              <a:rPr lang="ru-RU" sz="3300" b="1" dirty="0" err="1" smtClean="0">
                <a:solidFill>
                  <a:schemeClr val="accent6">
                    <a:lumMod val="50000"/>
                  </a:schemeClr>
                </a:solidFill>
                <a:latin typeface="Segoe Print" pitchFamily="2" charset="0"/>
                <a:cs typeface="Aharoni" pitchFamily="2" charset="-79"/>
              </a:rPr>
              <a:t>об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Aharoni" pitchFamily="2" charset="-79"/>
              </a:rPr>
              <a:t>NOW</a:t>
            </a:r>
            <a:r>
              <a:rPr lang="ru-RU" sz="3300" b="1" dirty="0" err="1" smtClean="0">
                <a:solidFill>
                  <a:schemeClr val="accent6">
                    <a:lumMod val="50000"/>
                  </a:schemeClr>
                </a:solidFill>
                <a:latin typeface="Segoe Print" pitchFamily="2" charset="0"/>
                <a:cs typeface="Aharoni" pitchFamily="2" charset="-79"/>
              </a:rPr>
              <a:t>ление</a:t>
            </a:r>
            <a:r>
              <a:rPr lang="ru-RU" sz="3300" b="1" dirty="0" smtClean="0">
                <a:solidFill>
                  <a:schemeClr val="accent6">
                    <a:lumMod val="50000"/>
                  </a:schemeClr>
                </a:solidFill>
                <a:latin typeface="Segoe Print" pitchFamily="2" charset="0"/>
                <a:cs typeface="Aharoni" pitchFamily="2" charset="-79"/>
              </a:rPr>
              <a:t>»</a:t>
            </a:r>
            <a:endParaRPr lang="ru-RU" sz="3500" b="1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500" b="1" dirty="0" smtClean="0">
                <a:solidFill>
                  <a:schemeClr val="accent6">
                    <a:lumMod val="50000"/>
                  </a:schemeClr>
                </a:solidFill>
              </a:rPr>
              <a:t>"</a:t>
            </a:r>
            <a:r>
              <a:rPr lang="ru-RU" sz="8500" b="1" dirty="0" err="1">
                <a:solidFill>
                  <a:schemeClr val="accent6">
                    <a:lumMod val="50000"/>
                  </a:schemeClr>
                </a:solidFill>
              </a:rPr>
              <a:t>now</a:t>
            </a:r>
            <a:r>
              <a:rPr lang="ru-RU" sz="6500" b="1" dirty="0">
                <a:solidFill>
                  <a:schemeClr val="accent6">
                    <a:lumMod val="50000"/>
                  </a:schemeClr>
                </a:solidFill>
              </a:rPr>
              <a:t>" </a:t>
            </a:r>
            <a:r>
              <a:rPr lang="ru-RU" sz="6500" dirty="0">
                <a:solidFill>
                  <a:schemeClr val="accent6">
                    <a:lumMod val="50000"/>
                  </a:schemeClr>
                </a:solidFill>
              </a:rPr>
              <a:t>с англ. -  теперь</a:t>
            </a:r>
            <a:r>
              <a:rPr lang="ru-RU" sz="65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6500" dirty="0">
                <a:solidFill>
                  <a:schemeClr val="accent6">
                    <a:lumMod val="50000"/>
                  </a:schemeClr>
                </a:solidFill>
              </a:rPr>
              <a:t>сейчас, </a:t>
            </a:r>
            <a:br>
              <a:rPr lang="ru-RU" sz="65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6500" dirty="0">
                <a:solidFill>
                  <a:schemeClr val="accent6">
                    <a:lumMod val="50000"/>
                  </a:schemeClr>
                </a:solidFill>
              </a:rPr>
              <a:t>в настоящее </a:t>
            </a:r>
            <a:r>
              <a:rPr lang="ru-RU" sz="6500" dirty="0" smtClean="0">
                <a:solidFill>
                  <a:schemeClr val="accent6">
                    <a:lumMod val="50000"/>
                  </a:schemeClr>
                </a:solidFill>
              </a:rPr>
              <a:t>время</a:t>
            </a:r>
            <a:endParaRPr lang="ru-RU" sz="65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580743" y="5932714"/>
            <a:ext cx="5421742" cy="7673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</a:rPr>
              <a:t>Кредо </a:t>
            </a:r>
            <a:r>
              <a:rPr lang="ru-RU" sz="2200" b="1" dirty="0" smtClean="0">
                <a:solidFill>
                  <a:srgbClr val="FF0000"/>
                </a:solidFill>
              </a:rPr>
              <a:t>«Хорошие вещи в добрые руки"</a:t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</a:rPr>
              <a:t>Девиз акции</a:t>
            </a:r>
            <a:r>
              <a:rPr lang="ru-RU" sz="2200" b="1" dirty="0" smtClean="0">
                <a:solidFill>
                  <a:srgbClr val="FF0000"/>
                </a:solidFill>
              </a:rPr>
              <a:t> "Подарок просто так!"</a:t>
            </a:r>
            <a:endParaRPr lang="ru-RU" sz="22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374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7714" y="914400"/>
            <a:ext cx="8686800" cy="4746171"/>
          </a:xfrm>
        </p:spPr>
        <p:txBody>
          <a:bodyPr>
            <a:normAutofit fontScale="90000"/>
          </a:bodyPr>
          <a:lstStyle/>
          <a:p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ИДЕЯ</a:t>
            </a:r>
            <a:r>
              <a:rPr lang="ru-RU" sz="30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: </a:t>
            </a: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300" b="1" dirty="0" smtClean="0">
                <a:solidFill>
                  <a:srgbClr val="FF0000"/>
                </a:solidFill>
              </a:rPr>
              <a:t>Избавьте </a:t>
            </a:r>
            <a:r>
              <a:rPr lang="ru-RU" sz="3300" b="1" dirty="0">
                <a:solidFill>
                  <a:srgbClr val="FF0000"/>
                </a:solidFill>
              </a:rPr>
              <a:t>свой гардероб от прошлогодних вещей, принести их </a:t>
            </a:r>
            <a:r>
              <a:rPr lang="ru-RU" sz="3300" b="1" dirty="0" smtClean="0">
                <a:solidFill>
                  <a:srgbClr val="FF0000"/>
                </a:solidFill>
              </a:rPr>
              <a:t>в </a:t>
            </a:r>
            <a:r>
              <a:rPr lang="ru-RU" sz="3300" b="1" dirty="0">
                <a:solidFill>
                  <a:srgbClr val="FF0000"/>
                </a:solidFill>
              </a:rPr>
              <a:t>ДАР своим коллегам </a:t>
            </a:r>
            <a:r>
              <a:rPr lang="ru-RU" sz="3300" b="1" dirty="0" smtClean="0">
                <a:solidFill>
                  <a:srgbClr val="FF0000"/>
                </a:solidFill>
              </a:rPr>
              <a:t/>
            </a:r>
            <a:br>
              <a:rPr lang="ru-RU" sz="3300" b="1" dirty="0" smtClean="0">
                <a:solidFill>
                  <a:srgbClr val="FF0000"/>
                </a:solidFill>
              </a:rPr>
            </a:br>
            <a:r>
              <a:rPr lang="ru-RU" sz="3300" b="1" dirty="0" smtClean="0">
                <a:solidFill>
                  <a:srgbClr val="FF0000"/>
                </a:solidFill>
              </a:rPr>
              <a:t>и </a:t>
            </a:r>
            <a:r>
              <a:rPr lang="ru-RU" sz="3300" b="1" dirty="0">
                <a:solidFill>
                  <a:srgbClr val="FF0000"/>
                </a:solidFill>
              </a:rPr>
              <a:t>найдите себе </a:t>
            </a:r>
            <a:r>
              <a:rPr lang="ru-RU" sz="3300" b="1" u="sng" dirty="0" err="1">
                <a:solidFill>
                  <a:schemeClr val="accent6">
                    <a:lumMod val="50000"/>
                  </a:schemeClr>
                </a:solidFill>
              </a:rPr>
              <a:t>обNOWку</a:t>
            </a:r>
            <a:r>
              <a:rPr lang="ru-RU" sz="3300" b="1" dirty="0">
                <a:solidFill>
                  <a:srgbClr val="FF0000"/>
                </a:solidFill>
              </a:rPr>
              <a:t> по вкусу! </a:t>
            </a:r>
            <a:r>
              <a:rPr lang="ru-RU" sz="3000" b="1" dirty="0" smtClean="0">
                <a:solidFill>
                  <a:srgbClr val="FF0000"/>
                </a:solidFill>
              </a:rPr>
              <a:t/>
            </a:r>
            <a:br>
              <a:rPr lang="ru-RU" sz="3000" b="1" dirty="0" smtClean="0">
                <a:solidFill>
                  <a:srgbClr val="FF0000"/>
                </a:solidFill>
              </a:rPr>
            </a:br>
            <a:r>
              <a:rPr lang="ru-RU" sz="3000" b="1" dirty="0" smtClean="0">
                <a:solidFill>
                  <a:srgbClr val="FF0000"/>
                </a:solidFill>
              </a:rPr>
              <a:t/>
            </a:r>
            <a:br>
              <a:rPr lang="ru-RU" sz="3000" b="1" dirty="0" smtClean="0">
                <a:solidFill>
                  <a:srgbClr val="FF0000"/>
                </a:solidFill>
              </a:rPr>
            </a:b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Наш </a:t>
            </a:r>
            <a:r>
              <a:rPr lang="ru-RU" sz="3000" b="1" dirty="0" err="1">
                <a:solidFill>
                  <a:schemeClr val="accent6">
                    <a:lumMod val="50000"/>
                  </a:schemeClr>
                </a:solidFill>
              </a:rPr>
              <a:t>show-room</a:t>
            </a:r>
            <a:r>
              <a:rPr lang="ru-RU" sz="3000" b="1" dirty="0">
                <a:solidFill>
                  <a:schemeClr val="accent6">
                    <a:lumMod val="50000"/>
                  </a:schemeClr>
                </a:solidFill>
              </a:rPr>
              <a:t> будет работать </a:t>
            </a: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для Вас </a:t>
            </a:r>
            <a:b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с </a:t>
            </a:r>
            <a:r>
              <a:rPr lang="ru-RU" sz="3000" b="1" dirty="0">
                <a:solidFill>
                  <a:schemeClr val="accent6">
                    <a:lumMod val="50000"/>
                  </a:schemeClr>
                </a:solidFill>
              </a:rPr>
              <a:t>понедельника по пятницу по 12 </a:t>
            </a: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часов </a:t>
            </a: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</a:t>
            </a: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b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Дефиле </a:t>
            </a:r>
            <a:r>
              <a:rPr lang="ru-RU" sz="3000" b="1" dirty="0">
                <a:solidFill>
                  <a:schemeClr val="accent6">
                    <a:lumMod val="50000"/>
                  </a:schemeClr>
                </a:solidFill>
              </a:rPr>
              <a:t>в </a:t>
            </a:r>
            <a:r>
              <a:rPr lang="ru-RU" sz="3000" b="1" dirty="0" err="1">
                <a:solidFill>
                  <a:schemeClr val="accent6">
                    <a:lumMod val="50000"/>
                  </a:schemeClr>
                </a:solidFill>
              </a:rPr>
              <a:t>обNOWленном</a:t>
            </a:r>
            <a:r>
              <a:rPr lang="ru-RU" sz="3000" b="1" dirty="0">
                <a:solidFill>
                  <a:schemeClr val="accent6">
                    <a:lumMod val="50000"/>
                  </a:schemeClr>
                </a:solidFill>
              </a:rPr>
              <a:t> стиле проводится в последний день конкурса-акции по </a:t>
            </a: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нескольким номинациям</a:t>
            </a:r>
            <a:b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000" b="1" dirty="0">
                <a:solidFill>
                  <a:schemeClr val="accent6">
                    <a:lumMod val="50000"/>
                  </a:schemeClr>
                </a:solidFill>
              </a:rPr>
              <a:t>Конкурс-акция завершается фотосессией</a:t>
            </a: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3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54173" y="6008914"/>
            <a:ext cx="6858000" cy="767378"/>
          </a:xfrm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schemeClr val="accent6">
                    <a:lumMod val="50000"/>
                  </a:schemeClr>
                </a:solidFill>
              </a:rPr>
              <a:t>Кредо </a:t>
            </a:r>
            <a:r>
              <a:rPr lang="ru-RU" sz="2200" b="1" dirty="0">
                <a:solidFill>
                  <a:srgbClr val="FF0000"/>
                </a:solidFill>
              </a:rPr>
              <a:t>«Хорошие вещи в добрые руки"</a:t>
            </a:r>
            <a:br>
              <a:rPr lang="ru-RU" sz="2200" b="1" dirty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</a:rPr>
              <a:t>Девиз 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</a:rPr>
              <a:t>акции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>
                <a:solidFill>
                  <a:srgbClr val="FF0000"/>
                </a:solidFill>
              </a:rPr>
              <a:t>"Подарок просто так</a:t>
            </a:r>
            <a:r>
              <a:rPr lang="ru-RU" sz="2200" b="1" dirty="0" smtClean="0">
                <a:solidFill>
                  <a:srgbClr val="FF0000"/>
                </a:solidFill>
              </a:rPr>
              <a:t>!"</a:t>
            </a:r>
          </a:p>
        </p:txBody>
      </p:sp>
    </p:spTree>
    <p:extLst>
      <p:ext uri="{BB962C8B-B14F-4D97-AF65-F5344CB8AC3E}">
        <p14:creationId xmlns:p14="http://schemas.microsoft.com/office/powerpoint/2010/main" val="3183592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43" y="716096"/>
            <a:ext cx="8593157" cy="1325737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" b="1" dirty="0">
                <a:solidFill>
                  <a:srgbClr val="FF0000"/>
                </a:solidFill>
                <a:latin typeface="+mn-lt"/>
              </a:rPr>
              <a:t>Дефиле в </a:t>
            </a:r>
            <a:r>
              <a:rPr lang="ru-RU" sz="3000" b="1" u="sng" dirty="0" err="1">
                <a:solidFill>
                  <a:srgbClr val="FF0000"/>
                </a:solidFill>
                <a:latin typeface="+mn-lt"/>
              </a:rPr>
              <a:t>обNOWленном</a:t>
            </a:r>
            <a:r>
              <a:rPr lang="ru-RU" sz="3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3000" b="1" dirty="0" smtClean="0">
                <a:solidFill>
                  <a:srgbClr val="FF0000"/>
                </a:solidFill>
                <a:latin typeface="+mn-lt"/>
              </a:rPr>
              <a:t> стиле </a:t>
            </a:r>
            <a:r>
              <a:rPr lang="ru-RU" sz="3000" b="1" dirty="0">
                <a:solidFill>
                  <a:srgbClr val="FF0000"/>
                </a:solidFill>
                <a:latin typeface="+mn-lt"/>
              </a:rPr>
              <a:t>проводится в последний день </a:t>
            </a:r>
            <a:r>
              <a:rPr lang="ru-RU" sz="3000" b="1" dirty="0" smtClean="0">
                <a:solidFill>
                  <a:srgbClr val="FF0000"/>
                </a:solidFill>
                <a:latin typeface="+mn-lt"/>
              </a:rPr>
              <a:t>конкурса-акции</a:t>
            </a:r>
            <a:r>
              <a:rPr lang="ru-RU" sz="3500" b="1" dirty="0" smtClean="0">
                <a:solidFill>
                  <a:srgbClr val="FF0000"/>
                </a:solidFill>
                <a:latin typeface="+mn-lt"/>
              </a:rPr>
              <a:t> </a:t>
            </a:r>
            <a:br>
              <a:rPr lang="ru-RU" sz="35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3500" b="1" dirty="0" smtClean="0">
                <a:solidFill>
                  <a:srgbClr val="FF0000"/>
                </a:solidFill>
                <a:latin typeface="+mn-lt"/>
              </a:rPr>
              <a:t>по </a:t>
            </a:r>
            <a:r>
              <a:rPr lang="ru-RU" sz="3500" b="1" dirty="0" smtClean="0">
                <a:solidFill>
                  <a:srgbClr val="FF0000"/>
                </a:solidFill>
                <a:latin typeface="+mn-lt"/>
              </a:rPr>
              <a:t>номинациям:</a:t>
            </a:r>
            <a:endParaRPr lang="ru-RU" sz="35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grpSp>
        <p:nvGrpSpPr>
          <p:cNvPr id="78" name="Group 2"/>
          <p:cNvGrpSpPr>
            <a:grpSpLocks/>
          </p:cNvGrpSpPr>
          <p:nvPr/>
        </p:nvGrpSpPr>
        <p:grpSpPr bwMode="auto">
          <a:xfrm>
            <a:off x="2133600" y="4659574"/>
            <a:ext cx="5105400" cy="555625"/>
            <a:chOff x="1248" y="1440"/>
            <a:chExt cx="3216" cy="350"/>
          </a:xfrm>
        </p:grpSpPr>
        <p:sp>
          <p:nvSpPr>
            <p:cNvPr id="79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1" name="Text Box 5"/>
            <p:cNvSpPr txBox="1">
              <a:spLocks noChangeArrowheads="1"/>
            </p:cNvSpPr>
            <p:nvPr/>
          </p:nvSpPr>
          <p:spPr bwMode="gray">
            <a:xfrm>
              <a:off x="1853" y="1482"/>
              <a:ext cx="256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solidFill>
                    <a:schemeClr val="accent6">
                      <a:lumMod val="50000"/>
                    </a:schemeClr>
                  </a:solidFill>
                </a:rPr>
                <a:t>"Маленькая Хозяюшка</a:t>
              </a:r>
              <a:r>
                <a:rPr lang="ru-RU" sz="2400" b="1" dirty="0" smtClean="0">
                  <a:solidFill>
                    <a:schemeClr val="accent6">
                      <a:lumMod val="50000"/>
                    </a:schemeClr>
                  </a:solidFill>
                </a:rPr>
                <a:t>" </a:t>
              </a:r>
              <a:endParaRPr lang="ru-RU" sz="24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/>
            </a:p>
          </p:txBody>
        </p:sp>
      </p:grp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2133600" y="2144974"/>
            <a:ext cx="9415463" cy="555625"/>
            <a:chOff x="1248" y="2030"/>
            <a:chExt cx="5931" cy="350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1778" y="2072"/>
              <a:ext cx="540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b="1" dirty="0" smtClean="0">
                  <a:solidFill>
                    <a:schemeClr val="accent6">
                      <a:lumMod val="50000"/>
                    </a:schemeClr>
                  </a:solidFill>
                </a:rPr>
                <a:t>"</a:t>
              </a:r>
              <a:r>
                <a:rPr lang="ru-RU" sz="2400" b="1" dirty="0">
                  <a:solidFill>
                    <a:schemeClr val="accent6">
                      <a:lumMod val="50000"/>
                    </a:schemeClr>
                  </a:solidFill>
                </a:rPr>
                <a:t>Леди Совершенство", </a:t>
              </a: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/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2133600" y="2983174"/>
            <a:ext cx="5105400" cy="555625"/>
            <a:chOff x="1248" y="2640"/>
            <a:chExt cx="3216" cy="350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1778" y="2682"/>
              <a:ext cx="223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solidFill>
                    <a:schemeClr val="accent6">
                      <a:lumMod val="50000"/>
                    </a:schemeClr>
                  </a:solidFill>
                </a:rPr>
                <a:t>"И в пир, и в мир...",</a:t>
              </a:r>
              <a:endParaRPr lang="en-US" sz="24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2133600" y="3821374"/>
            <a:ext cx="5105400" cy="555625"/>
            <a:chOff x="1248" y="3230"/>
            <a:chExt cx="3216" cy="350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1853" y="3272"/>
              <a:ext cx="86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chemeClr val="accent6">
                      <a:lumMod val="50000"/>
                    </a:schemeClr>
                  </a:solidFill>
                </a:rPr>
                <a:t>"</a:t>
              </a:r>
              <a:r>
                <a:rPr lang="ru-RU" sz="2400" b="1" dirty="0" err="1">
                  <a:solidFill>
                    <a:schemeClr val="accent6">
                      <a:lumMod val="50000"/>
                    </a:schemeClr>
                  </a:solidFill>
                </a:rPr>
                <a:t>Сasual</a:t>
              </a:r>
              <a:r>
                <a:rPr lang="ru-RU" sz="2400" b="1" dirty="0">
                  <a:solidFill>
                    <a:schemeClr val="accent6">
                      <a:lumMod val="50000"/>
                    </a:schemeClr>
                  </a:solidFill>
                </a:rPr>
                <a:t>",</a:t>
              </a:r>
              <a:endParaRPr lang="en-US" sz="24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/>
            </a:p>
          </p:txBody>
        </p:sp>
      </p:grpSp>
      <p:grpSp>
        <p:nvGrpSpPr>
          <p:cNvPr id="98" name="Group 22"/>
          <p:cNvGrpSpPr>
            <a:grpSpLocks/>
          </p:cNvGrpSpPr>
          <p:nvPr/>
        </p:nvGrpSpPr>
        <p:grpSpPr bwMode="auto">
          <a:xfrm>
            <a:off x="97123" y="5586676"/>
            <a:ext cx="9046819" cy="1169988"/>
            <a:chOff x="1295" y="3272"/>
            <a:chExt cx="4728" cy="737"/>
          </a:xfrm>
        </p:grpSpPr>
        <p:sp>
          <p:nvSpPr>
            <p:cNvPr id="99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1" name="Text Box 25"/>
            <p:cNvSpPr txBox="1">
              <a:spLocks noChangeArrowheads="1"/>
            </p:cNvSpPr>
            <p:nvPr/>
          </p:nvSpPr>
          <p:spPr bwMode="gray">
            <a:xfrm>
              <a:off x="1295" y="3272"/>
              <a:ext cx="4728" cy="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3500" dirty="0">
                  <a:solidFill>
                    <a:srgbClr val="FF0000"/>
                  </a:solidFill>
                  <a:latin typeface="Segoe Print" pitchFamily="2" charset="0"/>
                </a:rPr>
                <a:t>Конкурс-акция завершается </a:t>
              </a:r>
              <a:r>
                <a:rPr lang="ru-RU" sz="3500" dirty="0" smtClean="0">
                  <a:solidFill>
                    <a:srgbClr val="FF0000"/>
                  </a:solidFill>
                  <a:latin typeface="Segoe Print" pitchFamily="2" charset="0"/>
                </a:rPr>
                <a:t>фотосессией</a:t>
              </a:r>
              <a:endParaRPr lang="ru-RU" sz="4000" dirty="0">
                <a:solidFill>
                  <a:srgbClr val="FF0000"/>
                </a:solidFill>
                <a:latin typeface="Segoe Print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Овал 19"/>
          <p:cNvSpPr/>
          <p:nvPr/>
        </p:nvSpPr>
        <p:spPr>
          <a:xfrm>
            <a:off x="1730828" y="615041"/>
            <a:ext cx="6095999" cy="5627914"/>
          </a:xfrm>
          <a:prstGeom prst="ellipse">
            <a:avLst/>
          </a:prstGeom>
          <a:solidFill>
            <a:schemeClr val="bg1">
              <a:alpha val="94000"/>
            </a:schemeClr>
          </a:solidFill>
          <a:ln w="180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393064" y="1361363"/>
            <a:ext cx="4357872" cy="4135271"/>
          </a:xfrm>
          <a:prstGeom prst="ellipse">
            <a:avLst/>
          </a:prstGeom>
          <a:noFill/>
          <a:ln w="603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/>
          <p:cNvSpPr>
            <a:spLocks noGrp="1"/>
          </p:cNvSpPr>
          <p:nvPr>
            <p:ph type="ctrTitle"/>
          </p:nvPr>
        </p:nvSpPr>
        <p:spPr>
          <a:xfrm>
            <a:off x="2393065" y="2405742"/>
            <a:ext cx="4357871" cy="2721429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400" b="1" dirty="0">
                <a:solidFill>
                  <a:schemeClr val="accent6">
                    <a:lumMod val="50000"/>
                  </a:schemeClr>
                </a:solidFill>
                <a:latin typeface="Segoe Print" pitchFamily="2" charset="0"/>
              </a:rPr>
              <a:t>В человеке 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  <a:latin typeface="Segoe Print" pitchFamily="2" charset="0"/>
              </a:rPr>
              <a:t/>
            </a:r>
            <a:br>
              <a:rPr lang="ru-RU" sz="3400" b="1" dirty="0" smtClean="0">
                <a:solidFill>
                  <a:schemeClr val="accent6">
                    <a:lumMod val="50000"/>
                  </a:schemeClr>
                </a:solidFill>
                <a:latin typeface="Segoe Print" pitchFamily="2" charset="0"/>
              </a:rPr>
            </a:b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  <a:latin typeface="Segoe Print" pitchFamily="2" charset="0"/>
              </a:rPr>
              <a:t>должно </a:t>
            </a:r>
            <a:r>
              <a:rPr lang="ru-RU" sz="3400" b="1" dirty="0">
                <a:solidFill>
                  <a:schemeClr val="accent6">
                    <a:lumMod val="50000"/>
                  </a:schemeClr>
                </a:solidFill>
                <a:latin typeface="Segoe Print" pitchFamily="2" charset="0"/>
              </a:rPr>
              <a:t>быть все прекрасно: и лицо, и одежда, и душа, и мысли</a:t>
            </a:r>
            <a:r>
              <a:rPr lang="ru-RU" sz="3400" dirty="0">
                <a:solidFill>
                  <a:schemeClr val="accent6">
                    <a:lumMod val="50000"/>
                  </a:schemeClr>
                </a:solidFill>
                <a:latin typeface="Segoe Print" pitchFamily="2" charset="0"/>
              </a:rPr>
              <a:t/>
            </a:r>
            <a:br>
              <a:rPr lang="ru-RU" sz="3400" dirty="0">
                <a:solidFill>
                  <a:schemeClr val="accent6">
                    <a:lumMod val="50000"/>
                  </a:schemeClr>
                </a:solidFill>
                <a:latin typeface="Segoe Print" pitchFamily="2" charset="0"/>
              </a:rPr>
            </a:br>
            <a:r>
              <a:rPr lang="ru-RU" sz="3400" dirty="0">
                <a:solidFill>
                  <a:schemeClr val="accent6">
                    <a:lumMod val="50000"/>
                  </a:schemeClr>
                </a:solidFill>
                <a:latin typeface="Segoe Print" pitchFamily="2" charset="0"/>
              </a:rPr>
              <a:t> </a:t>
            </a: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  <a:latin typeface="Segoe Print" pitchFamily="2" charset="0"/>
              </a:rPr>
              <a:t>А.П.Чехов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Segoe Print" pitchFamily="2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040065" y="5799397"/>
            <a:ext cx="5421742" cy="7673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2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682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69</Words>
  <Application>Microsoft Office PowerPoint</Application>
  <PresentationFormat>Экран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у Детского сада  «ПАРМА» «Есть идея!» </vt:lpstr>
      <vt:lpstr>       конкурс-акция          «Весеннее             обNOWление»</vt:lpstr>
      <vt:lpstr>Презентация PowerPoint</vt:lpstr>
      <vt:lpstr>     ИДЕЯ:  Избавьте свой гардероб от прошлогодних вещей, принести их в ДАР своим коллегам  и найдите себе обNOWку по вкусу!   Наш show-room будет работать для Вас  с понедельника по пятницу по 12 часов    Дефиле в обNOWленном стиле проводится в последний день конкурса-акции по нескольким номинациям   Конкурс-акция завершается фотосессией.</vt:lpstr>
      <vt:lpstr>Дефиле в обNOWленном  стиле проводится в последний день конкурса-акции  по номинациям:</vt:lpstr>
      <vt:lpstr>В человеке  должно быть все прекрасно: и лицо, и одежда, и душа, и мысли  А.П.Чехов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Детский сад  «ПАРМА» представляет:  ВПЕРВЫЕ В ГОРОДЕ!</dc:title>
  <dc:creator>Владелец</dc:creator>
  <cp:lastModifiedBy>Владелец</cp:lastModifiedBy>
  <cp:revision>4</cp:revision>
  <dcterms:created xsi:type="dcterms:W3CDTF">2014-11-21T11:00:06Z</dcterms:created>
  <dcterms:modified xsi:type="dcterms:W3CDTF">2018-03-06T07:07:10Z</dcterms:modified>
</cp:coreProperties>
</file>